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7559675" cy="10691813"/>
  <p:notesSz cx="6858000" cy="9144000"/>
  <p:embeddedFontLst>
    <p:embeddedFont>
      <p:font typeface="Open Sans" panose="020B0606030504020204" pitchFamily="34" charset="0"/>
      <p:regular r:id="rId5"/>
      <p:bold r:id="rId6"/>
      <p:italic r:id="rId7"/>
      <p:boldItalic r:id="rId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6VjQV6bbhIYfYtlgW7jtKjPKo4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7" d="100"/>
          <a:sy n="107" d="100"/>
        </p:scale>
        <p:origin x="1214" y="-34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5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" name="Google Shape;7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5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5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6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7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10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1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2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12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12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4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4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7669AD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openxmlformats.org/officeDocument/2006/relationships/hyperlink" Target="mailto:ParentingADHD@southglos.gov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hyperlink" Target="mailto:ParentingADHD@southglos.gov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500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2"/>
          <p:cNvSpPr txBox="1">
            <a:spLocks noGrp="1"/>
          </p:cNvSpPr>
          <p:nvPr>
            <p:ph type="ctrTitle"/>
          </p:nvPr>
        </p:nvSpPr>
        <p:spPr>
          <a:xfrm>
            <a:off x="346950" y="4089525"/>
            <a:ext cx="7106100" cy="61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31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Are you parenting a child with ADHD?</a:t>
            </a:r>
            <a:endParaRPr sz="31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68" name="Google Shape;68;p2" descr="PP MAIN LOGO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6925" y="8815225"/>
            <a:ext cx="3173935" cy="224465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"/>
          <p:cNvSpPr txBox="1"/>
          <p:nvPr/>
        </p:nvSpPr>
        <p:spPr>
          <a:xfrm>
            <a:off x="187575" y="4736675"/>
            <a:ext cx="7242600" cy="7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Join our </a:t>
            </a:r>
            <a:r>
              <a:rPr lang="en-GB" sz="1400" b="1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Parents Plus ‘Children’s ADHD Programme’ </a:t>
            </a:r>
            <a:r>
              <a:rPr lang="en-GB" sz="1400" b="0" i="0" u="none" strike="noStrike" cap="none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and meet other parents of children aged 6-12 in a supportive group to help your child reach their full potential.</a:t>
            </a:r>
            <a:endParaRPr sz="14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5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" name="Google Shape;70;p2"/>
          <p:cNvSpPr txBox="1"/>
          <p:nvPr/>
        </p:nvSpPr>
        <p:spPr>
          <a:xfrm>
            <a:off x="346950" y="7271850"/>
            <a:ext cx="6866100" cy="2083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62000" tIns="162000" rIns="162000" bIns="162000" anchor="ctr" anchorCtr="0">
            <a:noAutofit/>
          </a:bodyPr>
          <a:lstStyle/>
          <a:p>
            <a:pPr algn="ctr"/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An 8 week long supportive group taking place every </a:t>
            </a:r>
            <a:r>
              <a:rPr lang="en-GB" b="1" dirty="0">
                <a:solidFill>
                  <a:schemeClr val="dk1"/>
                </a:solidFill>
                <a:ea typeface="Open Sans"/>
                <a:sym typeface="Open Sans"/>
              </a:rPr>
              <a:t>Thursday evening</a:t>
            </a:r>
            <a:endParaRPr lang="en-US" dirty="0">
              <a:solidFill>
                <a:schemeClr val="dk1"/>
              </a:solidFill>
              <a:ea typeface="Open Sans"/>
              <a:sym typeface="Open Sans"/>
            </a:endParaRPr>
          </a:p>
          <a:p>
            <a:pPr algn="ctr"/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From </a:t>
            </a:r>
            <a:r>
              <a:rPr lang="en-GB" b="1" dirty="0">
                <a:solidFill>
                  <a:schemeClr val="dk1"/>
                </a:solidFill>
                <a:ea typeface="Open Sans"/>
                <a:sym typeface="Open Sans"/>
              </a:rPr>
              <a:t>29</a:t>
            </a:r>
            <a:r>
              <a:rPr lang="en-GB" b="1" baseline="30000" dirty="0">
                <a:solidFill>
                  <a:schemeClr val="dk1"/>
                </a:solidFill>
                <a:ea typeface="Open Sans"/>
                <a:sym typeface="Open Sans"/>
              </a:rPr>
              <a:t>th</a:t>
            </a:r>
            <a:r>
              <a:rPr lang="en-GB" b="1" dirty="0">
                <a:solidFill>
                  <a:schemeClr val="dk1"/>
                </a:solidFill>
                <a:ea typeface="Open Sans"/>
                <a:sym typeface="Open Sans"/>
              </a:rPr>
              <a:t> January 2025 to 26th March 2026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(excluding half term </a:t>
            </a:r>
            <a:r>
              <a:rPr lang="en-GB">
                <a:solidFill>
                  <a:schemeClr val="dk1"/>
                </a:solidFill>
                <a:ea typeface="Open Sans"/>
                <a:sym typeface="Open Sans"/>
              </a:rPr>
              <a:t>break).</a:t>
            </a:r>
            <a:endParaRPr lang="en-US" dirty="0">
              <a:solidFill>
                <a:schemeClr val="dk1"/>
              </a:solidFill>
              <a:ea typeface="Open Sans"/>
              <a:sym typeface="Open Sans"/>
            </a:endParaRPr>
          </a:p>
          <a:p>
            <a:pPr algn="ctr"/>
            <a:endParaRPr lang="en-GB" dirty="0">
              <a:solidFill>
                <a:srgbClr val="476C7C"/>
              </a:solidFill>
              <a:ea typeface="Open Sans"/>
              <a:sym typeface="Open Sans"/>
            </a:endParaRPr>
          </a:p>
          <a:p>
            <a:pPr algn="ctr"/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It will take place in </a:t>
            </a:r>
            <a:r>
              <a:rPr lang="en-GB" b="1" dirty="0">
                <a:solidFill>
                  <a:schemeClr val="dk1"/>
                </a:solidFill>
                <a:ea typeface="Open Sans"/>
                <a:sym typeface="Open Sans"/>
              </a:rPr>
              <a:t>Patchway Children’s Centre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 </a:t>
            </a:r>
            <a:r>
              <a:rPr lang="en-GB" sz="1400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from </a:t>
            </a:r>
            <a:r>
              <a:rPr lang="en-GB" b="1" dirty="0">
                <a:solidFill>
                  <a:schemeClr val="dk1"/>
                </a:solidFill>
                <a:ea typeface="Open Sans"/>
                <a:sym typeface="Open Sans"/>
              </a:rPr>
              <a:t>6.00pm – 8.30pm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. </a:t>
            </a:r>
            <a:endParaRPr lang="en-US" sz="1400" i="0" u="none" strike="noStrike" cap="none" dirty="0">
              <a:solidFill>
                <a:schemeClr val="dk1"/>
              </a:solidFill>
              <a:ea typeface="Open Sans"/>
            </a:endParaRPr>
          </a:p>
          <a:p>
            <a:pPr algn="ctr"/>
            <a:r>
              <a:rPr lang="en-GB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The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course will be facilitated by family support workers </a:t>
            </a:r>
            <a:r>
              <a:rPr lang="en-GB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from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the Families Plus 5-18 Team.</a:t>
            </a:r>
          </a:p>
          <a:p>
            <a:pPr marL="0" marR="0" lvl="0" indent="0" algn="ctr">
              <a:spcAft>
                <a:spcPts val="0"/>
              </a:spcAft>
              <a:buNone/>
            </a:pPr>
            <a:endParaRPr lang="en-GB" sz="1200" b="0" i="0" u="none" strike="noStrike" cap="none" dirty="0">
              <a:solidFill>
                <a:srgbClr val="476C7C"/>
              </a:solidFill>
              <a:ea typeface="Open Sans"/>
            </a:endParaRPr>
          </a:p>
          <a:p>
            <a:pPr algn="ctr"/>
            <a:r>
              <a:rPr lang="en-GB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For more information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,</a:t>
            </a:r>
            <a:r>
              <a:rPr lang="en-GB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 or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if you would like </a:t>
            </a:r>
            <a:r>
              <a:rPr lang="en-GB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to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make a referral</a:t>
            </a:r>
            <a:r>
              <a:rPr lang="en-GB" b="0" i="0" u="none" strike="noStrike" cap="none" dirty="0">
                <a:solidFill>
                  <a:schemeClr val="dk1"/>
                </a:solidFill>
                <a:ea typeface="Open Sans"/>
                <a:sym typeface="Open Sans"/>
              </a:rPr>
              <a:t>, please contact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 us by email on 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  <a:hlinkClick r:id="rId4"/>
              </a:rPr>
              <a:t>ParentingADHD@southglos.gov.uk</a:t>
            </a:r>
            <a:r>
              <a:rPr lang="en-GB" dirty="0">
                <a:solidFill>
                  <a:schemeClr val="dk1"/>
                </a:solidFill>
                <a:ea typeface="Open Sans"/>
                <a:sym typeface="Open Sans"/>
              </a:rPr>
              <a:t> </a:t>
            </a:r>
            <a:endParaRPr dirty="0">
              <a:solidFill>
                <a:schemeClr val="dk1"/>
              </a:solidFill>
            </a:endParaRPr>
          </a:p>
        </p:txBody>
      </p:sp>
      <p:sp>
        <p:nvSpPr>
          <p:cNvPr id="71" name="Google Shape;71;p2"/>
          <p:cNvSpPr txBox="1"/>
          <p:nvPr/>
        </p:nvSpPr>
        <p:spPr>
          <a:xfrm>
            <a:off x="3284425" y="9355750"/>
            <a:ext cx="4029900" cy="13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Parents Plus is a charity on a mission to strengthen family relationships and achieve the best possible outcomes for children, young people and parents. We develop evidence-based parenting and mental health programmes in collaboration with families and train practitioners to deliver them to communities.  </a:t>
            </a:r>
            <a:endParaRPr sz="9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GB" sz="13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www.parentsplus.ie</a:t>
            </a:r>
            <a:endParaRPr sz="13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 sz="9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2" name="Google Shape;72;p2"/>
          <p:cNvPicPr preferRelativeResize="0"/>
          <p:nvPr/>
        </p:nvPicPr>
        <p:blipFill rotWithShape="1">
          <a:blip r:embed="rId5">
            <a:alphaModFix/>
          </a:blip>
          <a:srcRect b="26723"/>
          <a:stretch/>
        </p:blipFill>
        <p:spPr>
          <a:xfrm>
            <a:off x="0" y="-1"/>
            <a:ext cx="7559997" cy="384370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2"/>
          <p:cNvSpPr txBox="1"/>
          <p:nvPr/>
        </p:nvSpPr>
        <p:spPr>
          <a:xfrm>
            <a:off x="187575" y="3137025"/>
            <a:ext cx="3308100" cy="706500"/>
          </a:xfrm>
          <a:prstGeom prst="rect">
            <a:avLst/>
          </a:prstGeom>
          <a:solidFill>
            <a:srgbClr val="4D7788"/>
          </a:solidFill>
          <a:ln>
            <a:noFill/>
          </a:ln>
        </p:spPr>
        <p:txBody>
          <a:bodyPr spcFirstLastPara="1" wrap="square" lIns="162000" tIns="126000" rIns="126000" bIns="126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Attention Parents</a:t>
            </a:r>
            <a:endParaRPr sz="30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endParaRPr sz="30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2"/>
          <p:cNvSpPr txBox="1"/>
          <p:nvPr/>
        </p:nvSpPr>
        <p:spPr>
          <a:xfrm>
            <a:off x="346950" y="5591950"/>
            <a:ext cx="3238800" cy="1680000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spcFirstLastPara="1" wrap="square" lIns="126000" tIns="126000" rIns="18000" bIns="1260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Supporting parents to:</a:t>
            </a:r>
            <a:endParaRPr sz="12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Personally cope and manage stress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Understand ADHD and how to help your child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Problem-solve and deal with challenges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Understand the role of medication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5" name="Google Shape;75;p2"/>
          <p:cNvSpPr txBox="1"/>
          <p:nvPr/>
        </p:nvSpPr>
        <p:spPr>
          <a:xfrm>
            <a:off x="3761125" y="5591850"/>
            <a:ext cx="3451800" cy="1680000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spcFirstLastPara="1" wrap="square" lIns="126000" tIns="126000" rIns="36000" bIns="1260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Supporting children to:</a:t>
            </a:r>
            <a:endParaRPr sz="12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Have a positive understanding of ADHD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Gain confidence and self-esteem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Navigate school and homework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Manage feelings and build friendships</a:t>
            </a:r>
            <a:endParaRPr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A500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3"/>
          <p:cNvSpPr txBox="1">
            <a:spLocks noGrp="1"/>
          </p:cNvSpPr>
          <p:nvPr>
            <p:ph type="ctrTitle"/>
          </p:nvPr>
        </p:nvSpPr>
        <p:spPr>
          <a:xfrm>
            <a:off x="210450" y="3887624"/>
            <a:ext cx="7242600" cy="579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-GB" sz="31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Are you parenting a child with ADHD?</a:t>
            </a:r>
            <a:endParaRPr sz="31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1" name="Google Shape;81;p3" descr="PP MAIN LOGO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6925" y="8815225"/>
            <a:ext cx="3173935" cy="224465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3"/>
          <p:cNvSpPr txBox="1"/>
          <p:nvPr/>
        </p:nvSpPr>
        <p:spPr>
          <a:xfrm>
            <a:off x="187575" y="4297680"/>
            <a:ext cx="7242600" cy="906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000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400" b="0" i="0" u="none" strike="noStrike" cap="none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Join our </a:t>
            </a:r>
            <a:r>
              <a:rPr lang="en-GB" sz="1400" b="1" i="0" u="none" strike="noStrike" cap="none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Parents Plus ‘Children’s ADHD Programme’ </a:t>
            </a:r>
            <a:r>
              <a:rPr lang="en-GB" sz="1400" b="0" i="0" u="none" strike="noStrike" cap="none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and meet other parents of children aged 6-12 in a supportive group to help your child reach their full potential.</a:t>
            </a:r>
            <a:endParaRPr sz="14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5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500" b="0" i="0" u="none" strike="noStrike" cap="none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3" name="Google Shape;83;p3"/>
          <p:cNvSpPr txBox="1"/>
          <p:nvPr/>
        </p:nvSpPr>
        <p:spPr>
          <a:xfrm>
            <a:off x="448225" y="6676226"/>
            <a:ext cx="6866100" cy="267942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162000" tIns="162000" rIns="162000" bIns="162000" anchor="ctr" anchorCtr="0">
            <a:noAutofit/>
          </a:bodyPr>
          <a:lstStyle/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An 8 week long supportive group taking place every </a:t>
            </a:r>
            <a:r>
              <a:rPr lang="en-GB" b="1" dirty="0">
                <a:solidFill>
                  <a:schemeClr val="dk1"/>
                </a:solidFill>
              </a:rPr>
              <a:t>Thursday morning</a:t>
            </a:r>
            <a:endParaRPr lang="en-GB" sz="1400" b="1" dirty="0">
              <a:solidFill>
                <a:schemeClr val="dk1"/>
              </a:solidFill>
            </a:endParaRP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From </a:t>
            </a:r>
            <a:r>
              <a:rPr lang="en-GB" sz="1400" b="1" dirty="0">
                <a:solidFill>
                  <a:schemeClr val="dk1"/>
                </a:solidFill>
              </a:rPr>
              <a:t>29th January 2025 to 26th March 2026 </a:t>
            </a:r>
            <a:r>
              <a:rPr lang="en-GB" sz="1400" dirty="0">
                <a:solidFill>
                  <a:schemeClr val="dk1"/>
                </a:solidFill>
              </a:rPr>
              <a:t>(excluding half term break). </a:t>
            </a: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endParaRPr lang="en-GB" sz="1400" dirty="0">
              <a:solidFill>
                <a:schemeClr val="dk1"/>
              </a:solidFill>
            </a:endParaRP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It will take place in Kingswood Hub from </a:t>
            </a:r>
            <a:r>
              <a:rPr lang="en-GB" sz="1400" b="1" dirty="0">
                <a:solidFill>
                  <a:schemeClr val="dk1"/>
                </a:solidFill>
              </a:rPr>
              <a:t>10:00am – 12:30pm</a:t>
            </a:r>
            <a:r>
              <a:rPr lang="en-GB" sz="1400" dirty="0">
                <a:solidFill>
                  <a:schemeClr val="dk1"/>
                </a:solidFill>
              </a:rPr>
              <a:t>. </a:t>
            </a: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The course will be facilitated by family support workers from the Families Plus 5-18 Team.</a:t>
            </a:r>
            <a:endParaRPr lang="en-GB" sz="1200" dirty="0">
              <a:solidFill>
                <a:schemeClr val="dk1"/>
              </a:solidFill>
            </a:endParaRP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endParaRPr lang="en-GB" sz="1200" dirty="0">
              <a:solidFill>
                <a:schemeClr val="dk1"/>
              </a:solidFill>
            </a:endParaRPr>
          </a:p>
          <a:p>
            <a:pPr lvl="0" algn="ctr" rtl="0">
              <a:spcBef>
                <a:spcPts val="0"/>
              </a:spcBef>
              <a:buClr>
                <a:schemeClr val="dk1"/>
              </a:buClr>
              <a:buSzPct val="61111"/>
              <a:buFont typeface="Arial"/>
              <a:buNone/>
            </a:pPr>
            <a:r>
              <a:rPr lang="en-GB" sz="1400" dirty="0">
                <a:solidFill>
                  <a:schemeClr val="dk1"/>
                </a:solidFill>
              </a:rPr>
              <a:t>For more information, or if you would like to make a referral,  please contact us by email on </a:t>
            </a:r>
            <a:r>
              <a:rPr lang="en-GB" sz="1400" dirty="0">
                <a:solidFill>
                  <a:schemeClr val="dk1"/>
                </a:solidFill>
                <a:hlinkClick r:id="rId4"/>
              </a:rPr>
              <a:t>ParentingADHD@southglos.gov.uk</a:t>
            </a:r>
            <a:r>
              <a:rPr lang="en-GB" sz="1400" dirty="0">
                <a:solidFill>
                  <a:schemeClr val="dk1"/>
                </a:solidFill>
              </a:rPr>
              <a:t> </a:t>
            </a:r>
          </a:p>
        </p:txBody>
      </p:sp>
      <p:sp>
        <p:nvSpPr>
          <p:cNvPr id="84" name="Google Shape;84;p3"/>
          <p:cNvSpPr txBox="1"/>
          <p:nvPr/>
        </p:nvSpPr>
        <p:spPr>
          <a:xfrm>
            <a:off x="3284425" y="9355750"/>
            <a:ext cx="4029900" cy="131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Parents Plus is a charity on a mission to strengthen family relationships and achieve the best possible outcomes for children, young people and parents. We develop evidence-based parenting and mental health programmes in collaboration with families and train practitioners to deliver them to communities.  </a:t>
            </a:r>
            <a:endParaRPr sz="9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lang="en-GB" sz="13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www.parentsplus.ie</a:t>
            </a:r>
            <a:endParaRPr sz="9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85" name="Google Shape;85;p3"/>
          <p:cNvPicPr preferRelativeResize="0"/>
          <p:nvPr/>
        </p:nvPicPr>
        <p:blipFill rotWithShape="1">
          <a:blip r:embed="rId5">
            <a:alphaModFix/>
          </a:blip>
          <a:srcRect t="11872" b="11871"/>
          <a:stretch/>
        </p:blipFill>
        <p:spPr>
          <a:xfrm>
            <a:off x="0" y="-1"/>
            <a:ext cx="7559997" cy="384521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3"/>
          <p:cNvSpPr txBox="1"/>
          <p:nvPr/>
        </p:nvSpPr>
        <p:spPr>
          <a:xfrm>
            <a:off x="187575" y="3137025"/>
            <a:ext cx="3308100" cy="706500"/>
          </a:xfrm>
          <a:prstGeom prst="rect">
            <a:avLst/>
          </a:prstGeom>
          <a:solidFill>
            <a:srgbClr val="4D7788"/>
          </a:solidFill>
          <a:ln>
            <a:noFill/>
          </a:ln>
        </p:spPr>
        <p:txBody>
          <a:bodyPr spcFirstLastPara="1" wrap="square" lIns="162000" tIns="126000" rIns="126000" bIns="1260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3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Attention Parents</a:t>
            </a:r>
            <a:endParaRPr sz="30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3"/>
          <p:cNvSpPr txBox="1"/>
          <p:nvPr/>
        </p:nvSpPr>
        <p:spPr>
          <a:xfrm>
            <a:off x="346950" y="5089784"/>
            <a:ext cx="3238800" cy="1586442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spcFirstLastPara="1" wrap="square" lIns="126000" tIns="126000" rIns="18000" bIns="1260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Supporting parents to:</a:t>
            </a:r>
            <a:endParaRPr sz="1200" b="1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Personally cope and manage stress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Understand ADHD and how to help your child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Problem-solve and deal with challenges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Understand the role of medication</a:t>
            </a:r>
            <a:endParaRPr sz="1200" b="1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88" name="Google Shape;88;p3"/>
          <p:cNvSpPr txBox="1"/>
          <p:nvPr/>
        </p:nvSpPr>
        <p:spPr>
          <a:xfrm>
            <a:off x="3761125" y="5089784"/>
            <a:ext cx="3451800" cy="1586442"/>
          </a:xfrm>
          <a:prstGeom prst="rect">
            <a:avLst/>
          </a:prstGeom>
          <a:solidFill>
            <a:srgbClr val="BF9000"/>
          </a:solidFill>
          <a:ln>
            <a:noFill/>
          </a:ln>
        </p:spPr>
        <p:txBody>
          <a:bodyPr spcFirstLastPara="1" wrap="square" lIns="126000" tIns="126000" rIns="36000" bIns="1260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Supporting children to:</a:t>
            </a:r>
            <a:endParaRPr sz="1200" b="1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Have a positive understanding of ADHD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Gain confidence and self-esteem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Navigate school and homework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51998" lvl="0" indent="-184198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Open Sans"/>
              <a:buChar char="➔"/>
            </a:pPr>
            <a:r>
              <a:rPr lang="en-GB" sz="1200" dirty="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Manage feelings and build friendships</a:t>
            </a:r>
            <a:endParaRPr sz="1200" dirty="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b="1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445</Words>
  <Application>Microsoft Office PowerPoint</Application>
  <PresentationFormat>Custom</PresentationFormat>
  <Paragraphs>46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Open Sans</vt:lpstr>
      <vt:lpstr>Arial</vt:lpstr>
      <vt:lpstr>Simple Light</vt:lpstr>
      <vt:lpstr>Are you parenting a child with ADHD?</vt:lpstr>
      <vt:lpstr>Are you parenting a child with ADHD?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Anna Walker</dc:creator>
  <cp:lastModifiedBy>Philippa Gatehouse</cp:lastModifiedBy>
  <cp:revision>49</cp:revision>
  <dcterms:modified xsi:type="dcterms:W3CDTF">2025-12-12T08:03:48Z</dcterms:modified>
</cp:coreProperties>
</file>