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65" r:id="rId6"/>
    <p:sldId id="260" r:id="rId7"/>
    <p:sldId id="259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7164" autoAdjust="0"/>
  </p:normalViewPr>
  <p:slideViewPr>
    <p:cSldViewPr snapToGrid="0">
      <p:cViewPr varScale="1">
        <p:scale>
          <a:sx n="63" d="100"/>
          <a:sy n="63" d="100"/>
        </p:scale>
        <p:origin x="79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3CB9D-2396-41EF-B9B9-709AC1430B15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54E81-321D-4C3B-BBE7-6231CA83CE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7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Point 3 – say “</a:t>
            </a:r>
            <a:r>
              <a:rPr lang="en-GB" baseline="0" dirty="0"/>
              <a:t>unfortunately being Bristolian we are prone to adding on the –uh after each sound naturally”. But we must try to eliminate this. </a:t>
            </a:r>
          </a:p>
          <a:p>
            <a:r>
              <a:rPr lang="en-US" baseline="0" dirty="0"/>
              <a:t>P</a:t>
            </a:r>
            <a:r>
              <a:rPr lang="en-GB" baseline="0" dirty="0" err="1"/>
              <a:t>oint</a:t>
            </a:r>
            <a:r>
              <a:rPr lang="en-GB" baseline="0" dirty="0"/>
              <a:t> 4 – this week we have and will be learning the first 5 sounds of the RWI programme – m, a, s, d and t.</a:t>
            </a:r>
          </a:p>
          <a:p>
            <a:r>
              <a:rPr lang="en-US" baseline="0" dirty="0"/>
              <a:t>P</a:t>
            </a:r>
            <a:r>
              <a:rPr lang="en-GB" baseline="0" dirty="0" err="1"/>
              <a:t>oint</a:t>
            </a:r>
            <a:r>
              <a:rPr lang="en-GB" baseline="0" dirty="0"/>
              <a:t> 5 – one of the first green words that the children learn to read is mat – m-a-t – mat. 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54E81-321D-4C3B-BBE7-6231CA83CE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Point 3 – reading material is the general term that include sound cards, green and red words, ditty sheets and book, as well as sharing books.</a:t>
            </a:r>
          </a:p>
          <a:p>
            <a:r>
              <a:rPr lang="en-US" dirty="0"/>
              <a:t>P</a:t>
            </a:r>
            <a:r>
              <a:rPr lang="en-GB" dirty="0" err="1"/>
              <a:t>oint</a:t>
            </a:r>
            <a:r>
              <a:rPr lang="en-GB" dirty="0"/>
              <a:t> 3 – decode means to work out how to say (''sounding out'') an unfamiliar written word</a:t>
            </a:r>
          </a:p>
          <a:p>
            <a:r>
              <a:rPr lang="en-US" dirty="0"/>
              <a:t>P</a:t>
            </a:r>
            <a:r>
              <a:rPr lang="en-GB" dirty="0" err="1"/>
              <a:t>oint</a:t>
            </a:r>
            <a:r>
              <a:rPr lang="en-GB" dirty="0"/>
              <a:t> 3 – fluency – reading with speed and accuracy</a:t>
            </a:r>
          </a:p>
          <a:p>
            <a:r>
              <a:rPr lang="en-US" dirty="0"/>
              <a:t>P</a:t>
            </a:r>
            <a:r>
              <a:rPr lang="en-GB" dirty="0" err="1"/>
              <a:t>oint</a:t>
            </a:r>
            <a:r>
              <a:rPr lang="en-GB" dirty="0"/>
              <a:t> 3 – comprehension – does the child understand what they have read.</a:t>
            </a:r>
          </a:p>
          <a:p>
            <a:endParaRPr lang="en-US" dirty="0"/>
          </a:p>
          <a:p>
            <a:r>
              <a:rPr lang="en-US" dirty="0"/>
              <a:t>S</a:t>
            </a:r>
            <a:r>
              <a:rPr lang="en-GB" dirty="0"/>
              <a:t>o your child will bring home a sharing book, sound cards that they have learnt that week in school, in time green and red words and later on ditty sheets to begin with and then ditty books. </a:t>
            </a:r>
          </a:p>
          <a:p>
            <a:endParaRPr lang="en-US" dirty="0"/>
          </a:p>
          <a:p>
            <a:r>
              <a:rPr lang="en-US" dirty="0"/>
              <a:t>I</a:t>
            </a:r>
            <a:r>
              <a:rPr lang="en-GB" dirty="0"/>
              <a:t>f your child hasn’t read the ditty sheet or book 3 times or more, then the ditty sheet/book will not be changed.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354E81-321D-4C3B-BBE7-6231CA83CE3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111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home.oxfordowl.co.uk/reading/reading-schemes-oxford-levels/read-write-inc-phonics-guid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Reading at Barley Close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Reception Parents Meeting 9/9/25</a:t>
            </a:r>
          </a:p>
        </p:txBody>
      </p:sp>
    </p:spTree>
    <p:extLst>
      <p:ext uri="{BB962C8B-B14F-4D97-AF65-F5344CB8AC3E}">
        <p14:creationId xmlns:p14="http://schemas.microsoft.com/office/powerpoint/2010/main" val="2378252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2811"/>
          </a:xfrm>
        </p:spPr>
        <p:txBody>
          <a:bodyPr/>
          <a:lstStyle/>
          <a:p>
            <a:r>
              <a:rPr lang="en-GB" dirty="0"/>
              <a:t>Sharing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29663"/>
            <a:ext cx="8596668" cy="3880773"/>
          </a:xfrm>
        </p:spPr>
        <p:txBody>
          <a:bodyPr/>
          <a:lstStyle/>
          <a:p>
            <a:r>
              <a:rPr lang="en-GB" dirty="0"/>
              <a:t>Children start their journey of learning to read by listening to stories.</a:t>
            </a:r>
          </a:p>
          <a:p>
            <a:r>
              <a:rPr lang="en-GB" dirty="0"/>
              <a:t>It has been proven that the more books that a child listens to then the better their language and communication skills are.</a:t>
            </a:r>
          </a:p>
          <a:p>
            <a:r>
              <a:rPr lang="en-GB" dirty="0"/>
              <a:t>Repetition of stories builds understanding of language and how it works. We may feel “Oh not this one again!” when they bring you the same book for the 5</a:t>
            </a:r>
            <a:r>
              <a:rPr lang="en-GB" baseline="30000" dirty="0"/>
              <a:t>th</a:t>
            </a:r>
            <a:r>
              <a:rPr lang="en-GB" dirty="0"/>
              <a:t> or 6</a:t>
            </a:r>
            <a:r>
              <a:rPr lang="en-GB" baseline="30000" dirty="0"/>
              <a:t>th</a:t>
            </a:r>
            <a:r>
              <a:rPr lang="en-GB" dirty="0"/>
              <a:t> time in a week but it is beneficial to the child.</a:t>
            </a:r>
          </a:p>
          <a:p>
            <a:r>
              <a:rPr lang="en-GB" dirty="0"/>
              <a:t>Children will therefore bring home a “Sharing Book” from our classroom library, starting this week. It’s a book they choose themselves and therefore they will sometime choose ones they’ve had before. This book is for </a:t>
            </a:r>
            <a:r>
              <a:rPr lang="en-GB" b="1" dirty="0"/>
              <a:t>you to read </a:t>
            </a:r>
            <a:r>
              <a:rPr lang="en-GB" dirty="0"/>
              <a:t>to your child. They will change this book on a </a:t>
            </a:r>
            <a:r>
              <a:rPr lang="en-GB" b="1" dirty="0"/>
              <a:t>Friday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3075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0892"/>
            <a:ext cx="8596668" cy="696685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6486"/>
            <a:ext cx="8596668" cy="4745308"/>
          </a:xfrm>
        </p:spPr>
        <p:txBody>
          <a:bodyPr>
            <a:normAutofit/>
          </a:bodyPr>
          <a:lstStyle/>
          <a:p>
            <a:r>
              <a:rPr lang="en-GB" dirty="0"/>
              <a:t>Phonics is the process of teaching and learning the sounds that individual and groups of letters make.</a:t>
            </a:r>
          </a:p>
          <a:p>
            <a:r>
              <a:rPr lang="en-GB" dirty="0"/>
              <a:t>At Barley Close we use the Read Write Inc (RWI) phonics scheme to teach this.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Children need to learn the pure sounds, ‘m’ not ‘mu’ for the letter m.</a:t>
            </a:r>
          </a:p>
          <a:p>
            <a:r>
              <a:rPr lang="en-GB" dirty="0"/>
              <a:t>Each week the children will bring home the sounds that they have learnt in school to practice with you.</a:t>
            </a:r>
          </a:p>
          <a:p>
            <a:endParaRPr lang="en-GB" dirty="0"/>
          </a:p>
        </p:txBody>
      </p:sp>
      <p:pic>
        <p:nvPicPr>
          <p:cNvPr id="4" name="Content Placeholder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9D63E6B-9E34-7C32-5F92-3A82AB058E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4384" y="2618792"/>
            <a:ext cx="2147270" cy="941503"/>
          </a:xfrm>
          <a:prstGeom prst="rect">
            <a:avLst/>
          </a:prstGeom>
          <a:noFill/>
        </p:spPr>
      </p:pic>
      <p:pic>
        <p:nvPicPr>
          <p:cNvPr id="5" name="Content Placeholder 3" descr="Read Write Inc.: Set 1: Speed Sound Cards: (Read Write Inc.) by Gill Munton  | WHSmith">
            <a:extLst>
              <a:ext uri="{FF2B5EF4-FFF2-40B4-BE49-F238E27FC236}">
                <a16:creationId xmlns:a16="http://schemas.microsoft.com/office/drawing/2014/main" id="{B888B674-7E4A-2767-6638-3D7080436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23233" y="4559868"/>
            <a:ext cx="2147270" cy="16319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34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B8C26-D08F-2175-7665-D18B98C6D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102" y="636589"/>
            <a:ext cx="8596668" cy="6129971"/>
          </a:xfrm>
        </p:spPr>
        <p:txBody>
          <a:bodyPr>
            <a:normAutofit/>
          </a:bodyPr>
          <a:lstStyle/>
          <a:p>
            <a:r>
              <a:rPr lang="en-GB" dirty="0"/>
              <a:t>Children then learn to blend these sounds together to read words. This is called </a:t>
            </a:r>
            <a:r>
              <a:rPr lang="en-GB" b="1" dirty="0"/>
              <a:t>‘Fred Talk’. </a:t>
            </a:r>
            <a:r>
              <a:rPr lang="en-GB" dirty="0"/>
              <a:t>Children work on something called </a:t>
            </a:r>
            <a:r>
              <a:rPr lang="en-GB" b="1" dirty="0"/>
              <a:t>Green Words </a:t>
            </a:r>
            <a:r>
              <a:rPr lang="en-GB" dirty="0"/>
              <a:t>and these match the sounds they have learnt. They will then bring home Fred Word Sheets.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Therefore by the end of this week, they should be able to </a:t>
            </a:r>
            <a:r>
              <a:rPr lang="en-GB" b="1" dirty="0"/>
              <a:t>Fred Talk:-</a:t>
            </a:r>
          </a:p>
          <a:p>
            <a:pPr marL="0" indent="0">
              <a:buNone/>
            </a:pPr>
            <a:r>
              <a:rPr lang="en-GB" b="1" dirty="0"/>
              <a:t>     </a:t>
            </a:r>
            <a:r>
              <a:rPr lang="en-GB" dirty="0"/>
              <a:t>mat    dad</a:t>
            </a:r>
          </a:p>
          <a:p>
            <a:pPr marL="0" indent="0">
              <a:buNone/>
            </a:pPr>
            <a:r>
              <a:rPr lang="en-GB" dirty="0"/>
              <a:t>      at     sat</a:t>
            </a:r>
          </a:p>
          <a:p>
            <a:pPr marL="0" indent="0">
              <a:buNone/>
            </a:pPr>
            <a:r>
              <a:rPr lang="en-GB" dirty="0"/>
              <a:t>     sad  mad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Content Placeholder 3" descr="A green and black frog&#10;&#10;Description automatically generated with medium confidence">
            <a:extLst>
              <a:ext uri="{FF2B5EF4-FFF2-40B4-BE49-F238E27FC236}">
                <a16:creationId xmlns:a16="http://schemas.microsoft.com/office/drawing/2014/main" id="{50CA94AA-EBFF-73F7-EE20-AB38264B1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589" y="2243328"/>
            <a:ext cx="3992631" cy="18680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1142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4BEB5-C2DF-A860-7B36-8EDE49D7F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70701"/>
            <a:ext cx="8596668" cy="5556947"/>
          </a:xfrm>
        </p:spPr>
        <p:txBody>
          <a:bodyPr/>
          <a:lstStyle/>
          <a:p>
            <a:r>
              <a:rPr lang="en-GB" dirty="0"/>
              <a:t>When children are able to blend these sounds confidently, they move to reading </a:t>
            </a:r>
            <a:r>
              <a:rPr lang="en-GB" b="1" dirty="0"/>
              <a:t>Ditties. </a:t>
            </a:r>
            <a:r>
              <a:rPr lang="en-GB" dirty="0"/>
              <a:t>These are short simple sentences that use lots of repetitive words.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Once children start to read ditties during their phonics lessons, they will start to bring ditty sheets or ditty books home to practice with you.</a:t>
            </a:r>
          </a:p>
          <a:p>
            <a:r>
              <a:rPr lang="en-GB" dirty="0"/>
              <a:t>For further support or information check the Oxford Owl Website: </a:t>
            </a:r>
            <a:r>
              <a:rPr lang="en-GB" dirty="0">
                <a:hlinkClick r:id="rId2"/>
              </a:rPr>
              <a:t>https://home.oxfordowl.co.uk/reading/reading-schemes-oxford-levels/read-write-inc-phonics-guide/</a:t>
            </a:r>
            <a:r>
              <a:rPr lang="en-GB" dirty="0"/>
              <a:t> </a:t>
            </a:r>
          </a:p>
          <a:p>
            <a:pPr marL="0" indent="0" algn="ctr">
              <a:buNone/>
            </a:pPr>
            <a:r>
              <a:rPr lang="en-US" dirty="0"/>
              <a:t>T</a:t>
            </a:r>
            <a:r>
              <a:rPr lang="en-GB" dirty="0"/>
              <a:t>his website will be put on our ClassDojo pages.</a:t>
            </a:r>
          </a:p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DE33B08-8FFD-93C4-F754-3B949B5E21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98" y="1438656"/>
            <a:ext cx="2031954" cy="27442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4371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7646"/>
          </a:xfrm>
        </p:spPr>
        <p:txBody>
          <a:bodyPr/>
          <a:lstStyle/>
          <a:p>
            <a:r>
              <a:rPr lang="en-GB" dirty="0"/>
              <a:t>Red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28207"/>
            <a:ext cx="8596668" cy="4613156"/>
          </a:xfrm>
        </p:spPr>
        <p:txBody>
          <a:bodyPr/>
          <a:lstStyle/>
          <a:p>
            <a:r>
              <a:rPr lang="en-GB" b="1" dirty="0"/>
              <a:t>Red words </a:t>
            </a:r>
            <a:r>
              <a:rPr lang="en-GB" dirty="0"/>
              <a:t>are words that can not be blended using Fred Talk but are essential to children being able to read and comprehend what they have read.</a:t>
            </a:r>
          </a:p>
          <a:p>
            <a:r>
              <a:rPr lang="en-GB" dirty="0"/>
              <a:t>Words such as said, the…</a:t>
            </a:r>
          </a:p>
          <a:p>
            <a:r>
              <a:rPr lang="en-GB" dirty="0"/>
              <a:t>Children will need to sight read these.</a:t>
            </a:r>
          </a:p>
          <a:p>
            <a:r>
              <a:rPr lang="en-GB" dirty="0"/>
              <a:t>We will therefore work on 2 of these per week starting w/c 22</a:t>
            </a:r>
            <a:r>
              <a:rPr lang="en-GB" baseline="30000" dirty="0"/>
              <a:t>nd</a:t>
            </a:r>
            <a:r>
              <a:rPr lang="en-GB" dirty="0"/>
              <a:t> September and then send them home for you to continue to practice at home.</a:t>
            </a:r>
          </a:p>
          <a:p>
            <a:r>
              <a:rPr lang="en-GB" dirty="0"/>
              <a:t>We will continue with new words regularly and add them to your pack for you to revisit.</a:t>
            </a:r>
          </a:p>
        </p:txBody>
      </p:sp>
    </p:spTree>
    <p:extLst>
      <p:ext uri="{BB962C8B-B14F-4D97-AF65-F5344CB8AC3E}">
        <p14:creationId xmlns:p14="http://schemas.microsoft.com/office/powerpoint/2010/main" val="2529380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2811"/>
          </a:xfrm>
        </p:spPr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02081"/>
            <a:ext cx="10582070" cy="5102236"/>
          </a:xfrm>
        </p:spPr>
        <p:txBody>
          <a:bodyPr>
            <a:normAutofit/>
          </a:bodyPr>
          <a:lstStyle/>
          <a:p>
            <a:r>
              <a:rPr lang="en-GB" dirty="0"/>
              <a:t>At Barley Close we expect children to read </a:t>
            </a:r>
            <a:r>
              <a:rPr lang="en-GB" b="1" u="sng" dirty="0"/>
              <a:t>5</a:t>
            </a:r>
            <a:r>
              <a:rPr lang="en-GB" dirty="0"/>
              <a:t> times per week at home.</a:t>
            </a:r>
          </a:p>
          <a:p>
            <a:r>
              <a:rPr lang="en-GB" dirty="0"/>
              <a:t>Regular reading practice is key to cementing the skills learnt during their phonics lessons.</a:t>
            </a:r>
          </a:p>
          <a:p>
            <a:r>
              <a:rPr lang="en-GB" dirty="0"/>
              <a:t>Children will keep their reading material; ditty sheet or book, for the whole week. Children need to re-read each piece at </a:t>
            </a:r>
            <a:r>
              <a:rPr lang="en-GB" b="1" dirty="0"/>
              <a:t>least 3 times </a:t>
            </a:r>
            <a:r>
              <a:rPr lang="en-GB" dirty="0"/>
              <a:t>to build fluency.</a:t>
            </a:r>
          </a:p>
          <a:p>
            <a:pPr marL="0" indent="0">
              <a:buNone/>
            </a:pPr>
            <a:r>
              <a:rPr lang="en-GB" dirty="0"/>
              <a:t>        First read to decode </a:t>
            </a:r>
          </a:p>
          <a:p>
            <a:pPr marL="0" indent="0">
              <a:buNone/>
            </a:pPr>
            <a:r>
              <a:rPr lang="en-GB" dirty="0"/>
              <a:t>        Second to build fluency</a:t>
            </a:r>
          </a:p>
          <a:p>
            <a:pPr marL="0" indent="0">
              <a:buNone/>
            </a:pPr>
            <a:r>
              <a:rPr lang="en-GB" dirty="0"/>
              <a:t>        Third read for comprehension.</a:t>
            </a:r>
          </a:p>
          <a:p>
            <a:r>
              <a:rPr lang="en-GB" dirty="0"/>
              <a:t>School reading material will be changed each Friday.</a:t>
            </a:r>
          </a:p>
          <a:p>
            <a:r>
              <a:rPr lang="en-GB" dirty="0"/>
              <a:t>Please practice their sounds, green words and red words alongside their reading books.</a:t>
            </a:r>
          </a:p>
          <a:p>
            <a:r>
              <a:rPr lang="en-GB" dirty="0"/>
              <a:t>The five home reads can include reading green and red words, sound card practice, the 3 reads of the ditty sheet/book and the reading of sharing books.</a:t>
            </a:r>
          </a:p>
          <a:p>
            <a:r>
              <a:rPr lang="en-GB" dirty="0"/>
              <a:t>Please record each time you hear your child read, the page they have read up to and any comments regarding their reading, in your child's reading record. </a:t>
            </a:r>
          </a:p>
        </p:txBody>
      </p:sp>
    </p:spTree>
    <p:extLst>
      <p:ext uri="{BB962C8B-B14F-4D97-AF65-F5344CB8AC3E}">
        <p14:creationId xmlns:p14="http://schemas.microsoft.com/office/powerpoint/2010/main" val="2799762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1520"/>
          </a:xfrm>
        </p:spPr>
        <p:txBody>
          <a:bodyPr/>
          <a:lstStyle/>
          <a:p>
            <a:r>
              <a:rPr lang="en-GB" dirty="0"/>
              <a:t>Plea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71749"/>
            <a:ext cx="8596668" cy="4569613"/>
          </a:xfrm>
        </p:spPr>
        <p:txBody>
          <a:bodyPr/>
          <a:lstStyle/>
          <a:p>
            <a:r>
              <a:rPr lang="en-GB" dirty="0"/>
              <a:t>Please use a book bag for reading books and reading records so that they are stored away from water bottles etc.</a:t>
            </a:r>
          </a:p>
          <a:p>
            <a:r>
              <a:rPr lang="en-GB" dirty="0"/>
              <a:t>Please sign the reading record every time you read with your child at home.</a:t>
            </a:r>
          </a:p>
          <a:p>
            <a:r>
              <a:rPr lang="en-GB"/>
              <a:t>Book </a:t>
            </a:r>
            <a:r>
              <a:rPr lang="en-GB" dirty="0"/>
              <a:t>bags will need to be in school everyday. Children will read with adults in school at least once per week too.</a:t>
            </a:r>
          </a:p>
        </p:txBody>
      </p:sp>
    </p:spTree>
    <p:extLst>
      <p:ext uri="{BB962C8B-B14F-4D97-AF65-F5344CB8AC3E}">
        <p14:creationId xmlns:p14="http://schemas.microsoft.com/office/powerpoint/2010/main" val="3205722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921476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attending our</a:t>
            </a:r>
            <a:br>
              <a:rPr lang="en-GB" dirty="0"/>
            </a:br>
            <a:r>
              <a:rPr lang="en-GB" dirty="0"/>
              <a:t>reception reading meeting.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5125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392</TotalTime>
  <Words>952</Words>
  <Application>Microsoft Office PowerPoint</Application>
  <PresentationFormat>Widescreen</PresentationFormat>
  <Paragraphs>72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Trebuchet MS</vt:lpstr>
      <vt:lpstr>Wingdings</vt:lpstr>
      <vt:lpstr>Wingdings 3</vt:lpstr>
      <vt:lpstr>Facet</vt:lpstr>
      <vt:lpstr>Reading at Barley Close</vt:lpstr>
      <vt:lpstr>Sharing Books</vt:lpstr>
      <vt:lpstr>Phonics</vt:lpstr>
      <vt:lpstr>PowerPoint Presentation</vt:lpstr>
      <vt:lpstr>PowerPoint Presentation</vt:lpstr>
      <vt:lpstr>Red Words</vt:lpstr>
      <vt:lpstr>Reading at home</vt:lpstr>
      <vt:lpstr>Plea</vt:lpstr>
      <vt:lpstr>Any Questions?</vt:lpstr>
      <vt:lpstr>Thank you for attending our reception reading meeting. 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Barley Close</dc:title>
  <dc:creator>Susan Sheppard</dc:creator>
  <cp:lastModifiedBy>Susan Sheppard</cp:lastModifiedBy>
  <cp:revision>33</cp:revision>
  <dcterms:created xsi:type="dcterms:W3CDTF">2022-08-03T15:12:36Z</dcterms:created>
  <dcterms:modified xsi:type="dcterms:W3CDTF">2025-08-21T15:02:06Z</dcterms:modified>
</cp:coreProperties>
</file>